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57" r:id="rId4"/>
    <p:sldId id="259" r:id="rId5"/>
    <p:sldId id="258" r:id="rId6"/>
    <p:sldId id="29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3" r:id="rId23"/>
    <p:sldId id="276" r:id="rId24"/>
    <p:sldId id="277" r:id="rId25"/>
    <p:sldId id="281" r:id="rId26"/>
    <p:sldId id="282" r:id="rId27"/>
    <p:sldId id="283" r:id="rId28"/>
    <p:sldId id="284" r:id="rId29"/>
    <p:sldId id="285" r:id="rId30"/>
    <p:sldId id="286" r:id="rId31"/>
    <p:sldId id="278" r:id="rId32"/>
    <p:sldId id="279" r:id="rId33"/>
    <p:sldId id="287" r:id="rId34"/>
    <p:sldId id="280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0"/>
    <p:restoredTop sz="94728"/>
  </p:normalViewPr>
  <p:slideViewPr>
    <p:cSldViewPr snapToGrid="0" snapToObjects="1">
      <p:cViewPr varScale="1">
        <p:scale>
          <a:sx n="95" d="100"/>
          <a:sy n="95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7F11F-F5EE-0447-B61D-00293DD84FBD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8BD9D-AC42-594A-8C02-C974DCF5F8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01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BD9D-AC42-594A-8C02-C974DCF5F89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18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BD9D-AC42-594A-8C02-C974DCF5F89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33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8BD9D-AC42-594A-8C02-C974DCF5F89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6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4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1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71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33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16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59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04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95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22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5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9595-A1F9-8145-A32E-0866EAC72175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252A7-10B9-2242-93E4-DD927A054D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3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inpzz.com/2017/08/02/notes-chestX-ray8/" TargetMode="External"/><Relationship Id="rId4" Type="http://schemas.openxmlformats.org/officeDocument/2006/relationships/hyperlink" Target="https://blog.kinpzz.com/2017/08/09/notes-scan/" TargetMode="External"/><Relationship Id="rId5" Type="http://schemas.openxmlformats.org/officeDocument/2006/relationships/hyperlink" Target="https://github.com/Kinpzz/Deep-Learning-on-Medical-Image/issues/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kinpzz.com/2017/07/30/Caffe-&#20837;&#38376;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L</a:t>
            </a:r>
            <a:r>
              <a:rPr kumimoji="1" lang="en-US" altLang="zh-CN" dirty="0" smtClean="0"/>
              <a:t>earning</a:t>
            </a:r>
            <a:br>
              <a:rPr kumimoji="1" lang="en-US" altLang="zh-CN" dirty="0" smtClean="0"/>
            </a:b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Report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97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Constructing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0472"/>
            <a:ext cx="10515600" cy="487101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400" dirty="0" smtClean="0"/>
              <a:t>Tools</a:t>
            </a:r>
          </a:p>
          <a:p>
            <a:pPr lvl="1"/>
            <a:r>
              <a:rPr kumimoji="1" lang="en-US" altLang="zh-CN" sz="2000" dirty="0" err="1" smtClean="0"/>
              <a:t>Dnorm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MetaMap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 smtClean="0"/>
              <a:t>Noise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problem: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negated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statements,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uncertain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mentions</a:t>
            </a:r>
          </a:p>
          <a:p>
            <a:r>
              <a:rPr kumimoji="1" lang="en-US" altLang="zh-CN" sz="2400" dirty="0" smtClean="0"/>
              <a:t>NLP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Split and tokenize the reports into sentences using NLTK.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Parse each sentence by </a:t>
            </a:r>
            <a:r>
              <a:rPr lang="en-US" altLang="zh-CN" sz="2200" dirty="0" err="1"/>
              <a:t>Bllip</a:t>
            </a:r>
            <a:r>
              <a:rPr lang="en-US" altLang="zh-CN" sz="2200" dirty="0"/>
              <a:t> parser using David </a:t>
            </a:r>
            <a:r>
              <a:rPr lang="en-US" altLang="zh-CN" sz="2200" dirty="0" err="1"/>
              <a:t>McCloskys</a:t>
            </a:r>
            <a:r>
              <a:rPr lang="en-US" altLang="zh-CN" sz="2200" dirty="0"/>
              <a:t> biomedical model.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The syntactic dependencies are obtained from “</a:t>
            </a:r>
            <a:r>
              <a:rPr lang="en-US" altLang="zh-CN" sz="2200" dirty="0" err="1"/>
              <a:t>CCProcesed</a:t>
            </a:r>
            <a:r>
              <a:rPr lang="en-US" altLang="zh-CN" sz="2200" dirty="0"/>
              <a:t>” dependencies output by applying Stanford dependencies converter on the parse tree.</a:t>
            </a:r>
          </a:p>
          <a:p>
            <a:r>
              <a:rPr kumimoji="1" lang="en-US" altLang="zh-CN" sz="2400" dirty="0" smtClean="0"/>
              <a:t>Processing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Images</a:t>
            </a:r>
          </a:p>
          <a:p>
            <a:pPr lvl="1"/>
            <a:r>
              <a:rPr kumimoji="1" lang="en-US" altLang="zh-CN" sz="2000" dirty="0" smtClean="0"/>
              <a:t>DICOM</a:t>
            </a:r>
          </a:p>
          <a:p>
            <a:pPr lvl="1"/>
            <a:r>
              <a:rPr kumimoji="1" lang="en-US" altLang="zh-CN" sz="2000" dirty="0" smtClean="0"/>
              <a:t>Resized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1024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x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1024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bitmap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</a:t>
            </a:r>
            <a:r>
              <a:rPr kumimoji="1" lang="en-US" altLang="zh-CN" sz="2000" dirty="0" err="1" smtClean="0"/>
              <a:t>OpenI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512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x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512)</a:t>
            </a:r>
          </a:p>
          <a:p>
            <a:r>
              <a:rPr kumimoji="1" lang="en-US" altLang="zh-CN" sz="2400" dirty="0" smtClean="0"/>
              <a:t>B-Box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for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pathologies</a:t>
            </a:r>
          </a:p>
          <a:p>
            <a:pPr lvl="1"/>
            <a:r>
              <a:rPr kumimoji="1" lang="en-US" altLang="zh-CN" sz="2000" dirty="0" smtClean="0"/>
              <a:t>200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instances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for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each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pathology</a:t>
            </a:r>
            <a:endParaRPr kumimoji="1" lang="en-US" altLang="zh-CN" sz="2000" dirty="0"/>
          </a:p>
          <a:p>
            <a:pPr lvl="1"/>
            <a:r>
              <a:rPr kumimoji="1" lang="en-US" altLang="zh-CN" sz="2000" dirty="0" err="1" smtClean="0"/>
              <a:t>Annoted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board-certified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radiologist</a:t>
            </a:r>
          </a:p>
        </p:txBody>
      </p:sp>
    </p:spTree>
    <p:extLst>
      <p:ext uri="{BB962C8B-B14F-4D97-AF65-F5344CB8AC3E}">
        <p14:creationId xmlns:p14="http://schemas.microsoft.com/office/powerpoint/2010/main" val="45536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DCNN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68" y="1405382"/>
            <a:ext cx="9226663" cy="51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Multi-label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mr-IN" altLang="zh-CN" i="1" dirty="0" smtClean="0">
                        <a:latin typeface="Cambria Math" charset="0"/>
                      </a:rPr>
                      <m:t>𝑦</m:t>
                    </m:r>
                    <m:r>
                      <a:rPr kumimoji="1" lang="mr-IN" altLang="zh-CN" i="1" dirty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mr-IN" altLang="zh-CN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mr-IN" altLang="zh-CN" i="1" dirty="0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mr-IN" altLang="zh-CN" i="1" dirty="0" err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mr-IN" altLang="zh-CN" i="1" dirty="0" err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kumimoji="1" lang="mr-IN" altLang="zh-CN" i="1" dirty="0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mr-IN" altLang="zh-CN" i="1" dirty="0" err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mr-IN" altLang="zh-CN" i="1" dirty="0" err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r>
                      <a:rPr kumimoji="1" lang="mr-IN" altLang="zh-CN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mr-IN" altLang="zh-CN" i="1" dirty="0" err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mr-IN" altLang="zh-CN" i="1" dirty="0" err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mr-IN" altLang="zh-CN" i="1" dirty="0" smtClean="0">
                        <a:latin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kumimoji="1" lang="mr-IN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mr-IN" altLang="zh-CN" i="1" dirty="0" smtClean="0">
                            <a:latin typeface="Cambria Math" charset="0"/>
                          </a:rPr>
                          <m:t>0,1</m:t>
                        </m:r>
                      </m:e>
                    </m:d>
                    <m:r>
                      <a:rPr kumimoji="1" lang="mr-IN" altLang="zh-CN" i="1" dirty="0" smtClean="0">
                        <a:latin typeface="Cambria Math" charset="0"/>
                      </a:rPr>
                      <m:t>,</m:t>
                    </m:r>
                    <m:r>
                      <a:rPr kumimoji="1" lang="mr-IN" altLang="zh-CN" i="1" dirty="0" smtClean="0">
                        <a:latin typeface="Cambria Math" charset="0"/>
                      </a:rPr>
                      <m:t>𝐶</m:t>
                    </m:r>
                    <m:r>
                      <a:rPr kumimoji="1" lang="mr-IN" altLang="zh-CN" i="1" dirty="0" smtClean="0">
                        <a:latin typeface="Cambria Math" charset="0"/>
                      </a:rPr>
                      <m:t>=8</m:t>
                    </m:r>
                  </m:oMath>
                </a14:m>
                <a:endParaRPr kumimoji="1" lang="en-US" altLang="zh-CN" b="0" dirty="0" smtClean="0"/>
              </a:p>
              <a:p>
                <a:pPr lvl="1"/>
                <a:r>
                  <a:rPr kumimoji="1" lang="en-US" altLang="zh-CN" dirty="0" smtClean="0"/>
                  <a:t>Normal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label(without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pathologies):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0,0,0,0,0,0,0,0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en-US" altLang="zh-CN" dirty="0" smtClean="0"/>
                  <a:t>Transition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Layer</a:t>
                </a:r>
              </a:p>
              <a:p>
                <a:pPr lvl="1"/>
                <a:r>
                  <a:rPr lang="en-US" altLang="zh-CN" dirty="0" smtClean="0"/>
                  <a:t>Transform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activation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layer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uniform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dimension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output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𝑆</m:t>
                    </m:r>
                    <m:r>
                      <a:rPr lang="en-US" altLang="zh-CN" i="1" dirty="0">
                        <a:latin typeface="Cambria Math" charset="0"/>
                      </a:rPr>
                      <m:t>∈{8,16,32}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varies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different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model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setting</a:t>
                </a:r>
                <a:r>
                  <a:rPr lang="zh-CN" altLang="en-US" dirty="0" smtClean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charset="0"/>
                      </a:rPr>
                      <m:t>=1024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i="1" dirty="0" err="1" smtClean="0"/>
                  <a:t>GoogleNet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charset="0"/>
                      </a:rPr>
                      <m:t>=2048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for</a:t>
                </a:r>
                <a:r>
                  <a:rPr lang="zh-CN" altLang="en-US" dirty="0" smtClean="0"/>
                  <a:t> </a:t>
                </a:r>
                <a:r>
                  <a:rPr lang="en-US" altLang="zh-CN" i="1" dirty="0" err="1" smtClean="0"/>
                  <a:t>ResNet</a:t>
                </a:r>
                <a:endParaRPr lang="en-US" altLang="zh-CN" i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7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Global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Pooling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Layer</a:t>
                </a:r>
              </a:p>
              <a:p>
                <a:pPr lvl="1"/>
                <a:r>
                  <a:rPr lang="en-US" altLang="zh-CN" dirty="0" smtClean="0"/>
                  <a:t>Improvement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LSE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(Log-Sum-</a:t>
                </a:r>
                <a:r>
                  <a:rPr lang="en-US" altLang="zh-CN" dirty="0" err="1" smtClean="0"/>
                  <a:t>Exp</a:t>
                </a:r>
                <a:r>
                  <a:rPr lang="en-US" altLang="zh-CN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mr-IN" altLang="zh-CN" i="1" dirty="0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mr-IN" altLang="zh-CN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mr-IN" altLang="zh-CN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mr-IN" altLang="zh-CN" i="1" dirty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altLang="zh-CN" i="1" dirty="0">
                            <a:latin typeface="Cambria Math" charset="0"/>
                          </a:rPr>
                          <m:t>𝑟</m:t>
                        </m:r>
                      </m:den>
                    </m:f>
                    <m:r>
                      <a:rPr lang="mr-IN" altLang="zh-CN" i="1" dirty="0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mr-IN" altLang="zh-CN" i="1" dirty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mr-IN" altLang="zh-CN" i="0" dirty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mr-IN" altLang="zh-CN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mr-IN" altLang="zh-CN" i="1" dirty="0">
                                    <a:latin typeface="Cambria Math" charset="0"/>
                                  </a:rPr>
                                  <m:t>𝑆</m:t>
                                </m:r>
                              </m:den>
                            </m:f>
                            <m:r>
                              <a:rPr lang="mr-IN" altLang="zh-CN" i="1" dirty="0">
                                <a:latin typeface="Cambria Math" charset="0"/>
                              </a:rPr>
                              <m:t>⋅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mr-IN" altLang="zh-CN" i="1" dirty="0" err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mr-IN" altLang="zh-CN" i="1" dirty="0" err="1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mr-IN" altLang="zh-CN" i="1" dirty="0" err="1">
                                        <a:latin typeface="Cambria Math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mr-IN" altLang="zh-CN" i="1" dirty="0">
                                    <a:latin typeface="Cambria Math" charset="0"/>
                                  </a:rPr>
                                  <m:t>∈</m:t>
                                </m:r>
                                <m:r>
                                  <a:rPr lang="mr-IN" altLang="zh-CN" i="1" dirty="0" err="1">
                                    <a:latin typeface="Cambria Math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mr-IN" altLang="zh-CN" i="1" dirty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mr-IN" altLang="zh-CN" i="0" dirty="0" smtClean="0">
                                        <a:latin typeface="Cambria Math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  <m:r>
                                      <a:rPr lang="mr-IN" altLang="zh-CN" i="1" dirty="0" smtClean="0">
                                        <a:latin typeface="Cambria Math" charset="0"/>
                                      </a:rPr>
                                      <m:t>⋅</m:t>
                                    </m:r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b="0" i="1" dirty="0" smtClean="0">
                                            <a:latin typeface="Cambria Math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zh-CN" b="0" i="1" dirty="0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zh-CN" b="0" dirty="0" smtClean="0"/>
              </a:p>
              <a:p>
                <a:pPr marL="457200" lvl="1" indent="0">
                  <a:buNone/>
                </a:pPr>
                <a:r>
                  <a:rPr lang="en-US" altLang="zh-CN" dirty="0" smtClean="0"/>
                  <a:t>Where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mr-IN" altLang="zh-CN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mr-IN" altLang="zh-CN" i="1" dirty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mr-IN" altLang="zh-CN" i="1" dirty="0" err="1">
                        <a:latin typeface="Cambria Math" charset="0"/>
                      </a:rPr>
                      <m:t>max</m:t>
                    </m:r>
                    <m:r>
                      <a:rPr lang="mr-IN" altLang="zh-CN" i="1" dirty="0">
                        <a:latin typeface="Cambria Math" charset="0"/>
                      </a:rPr>
                      <m:t>⁡{|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mr-IN" altLang="zh-CN" i="1" dirty="0" err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mr-IN" altLang="zh-CN" i="1" dirty="0" err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altLang="zh-CN" i="1" dirty="0">
                        <a:latin typeface="Cambria Math" charset="0"/>
                      </a:rPr>
                      <m:t>|,(</m:t>
                    </m:r>
                    <m:r>
                      <a:rPr lang="mr-IN" altLang="zh-CN" i="1" dirty="0" err="1">
                        <a:latin typeface="Cambria Math" charset="0"/>
                      </a:rPr>
                      <m:t>𝑖</m:t>
                    </m:r>
                    <m:r>
                      <a:rPr lang="mr-IN" altLang="zh-CN" i="1" dirty="0" err="1">
                        <a:latin typeface="Cambria Math" charset="0"/>
                      </a:rPr>
                      <m:t>,</m:t>
                    </m:r>
                    <m:r>
                      <a:rPr lang="mr-IN" altLang="zh-CN" i="1" dirty="0" err="1">
                        <a:latin typeface="Cambria Math" charset="0"/>
                      </a:rPr>
                      <m:t>𝑗</m:t>
                    </m:r>
                    <m:r>
                      <a:rPr lang="mr-IN" altLang="zh-CN" i="1" dirty="0">
                        <a:latin typeface="Cambria Math" charset="0"/>
                      </a:rPr>
                      <m:t>)∈</m:t>
                    </m:r>
                    <m:r>
                      <a:rPr lang="mr-IN" altLang="zh-CN" i="1" dirty="0" err="1">
                        <a:latin typeface="Cambria Math" charset="0"/>
                      </a:rPr>
                      <m:t>𝑆</m:t>
                    </m:r>
                    <m:r>
                      <a:rPr lang="mr-IN" altLang="zh-CN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prevent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overflow/underflow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LSE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44" y="4439810"/>
            <a:ext cx="5057756" cy="2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Layer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Prediction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Layer</a:t>
                </a:r>
              </a:p>
              <a:p>
                <a:pPr lvl="1"/>
                <a:r>
                  <a:rPr lang="en-US" altLang="zh-CN" dirty="0"/>
                  <a:t>Weight of prediction layer : size of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  <m:r>
                      <a:rPr lang="en-US" altLang="zh-CN" i="1" dirty="0" smtClean="0">
                        <a:latin typeface="Cambria Math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altLang="zh-CN" dirty="0"/>
                  <a:t> 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charset="0"/>
                      </a:rPr>
                      <m:t> = 8</m:t>
                    </m:r>
                  </m:oMath>
                </a14:m>
                <a:r>
                  <a:rPr lang="en-US" altLang="zh-CN" dirty="0"/>
                  <a:t>, class number)</a:t>
                </a:r>
              </a:p>
              <a:p>
                <a:pPr lvl="1"/>
                <a:r>
                  <a:rPr lang="en-US" altLang="zh-CN" dirty="0"/>
                  <a:t>Transfer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1×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altLang="zh-CN" dirty="0"/>
                  <a:t> to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1×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kumimoji="1" lang="en-US" altLang="zh-CN" dirty="0" smtClean="0"/>
                  <a:t>Multi-label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Classification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Loss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Layer</a:t>
                </a:r>
              </a:p>
              <a:p>
                <a:pPr lvl="1"/>
                <a:r>
                  <a:rPr lang="en-US" altLang="zh-CN" dirty="0" smtClean="0"/>
                  <a:t>Positive/negative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instances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balanced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loss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weighted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CEL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mr-IN" altLang="zh-CN" i="1" dirty="0" smtClean="0">
                            <a:latin typeface="Cambria Math" charset="0"/>
                          </a:rPr>
                          <m:t>𝑊</m:t>
                        </m:r>
                        <m:r>
                          <a:rPr lang="mr-IN" altLang="zh-CN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mr-IN" altLang="zh-CN" i="1" dirty="0" smtClean="0">
                            <a:latin typeface="Cambria Math" charset="0"/>
                          </a:rPr>
                          <m:t>𝐶𝐸𝐿</m:t>
                        </m:r>
                      </m:sub>
                    </m:sSub>
                    <m:d>
                      <m:dPr>
                        <m:ctrlPr>
                          <a:rPr lang="mr-IN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altLang="zh-CN" i="1" dirty="0" err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mr-I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altLang="zh-CN" i="1" dirty="0" err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mr-IN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mr-IN" altLang="zh-CN" i="1" dirty="0" err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mr-IN" altLang="zh-CN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mr-IN" altLang="zh-CN" i="1" dirty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mr-IN" altLang="zh-CN" i="1" dirty="0" err="1">
                            <a:latin typeface="Cambria Math" charset="0"/>
                          </a:rPr>
                          <m:t>𝑃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=1</m:t>
                        </m:r>
                      </m:sub>
                      <m:sup/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−</m:t>
                        </m:r>
                        <m:func>
                          <m:funcPr>
                            <m:ctrlPr>
                              <a:rPr lang="mr-IN" altLang="zh-CN" i="1" dirty="0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mr-IN" altLang="zh-CN" i="0" dirty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mr-IN" altLang="zh-CN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altLang="zh-CN" i="1" dirty="0" err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mr-IN" altLang="zh-CN" i="1" dirty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dirty="0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mr-IN" altLang="zh-CN" i="1" dirty="0" err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mr-IN" altLang="zh-CN" i="1" dirty="0" err="1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mr-IN" altLang="zh-CN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mr-IN" altLang="zh-CN" i="1" dirty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mr-IN" altLang="zh-CN" i="1" dirty="0" err="1">
                            <a:latin typeface="Cambria Math" charset="0"/>
                          </a:rPr>
                          <m:t>𝑁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mr-IN" altLang="zh-CN" b="0" i="1" dirty="0" err="1" smtClean="0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mr-IN" altLang="zh-CN" i="1" dirty="0" err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mr-IN" altLang="zh-CN" i="1" dirty="0" err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charset="0"/>
                          </a:rPr>
                          <m:t>=0</m:t>
                        </m:r>
                      </m:sub>
                      <m:sup/>
                      <m:e>
                        <m:r>
                          <a:rPr lang="mr-IN" altLang="zh-CN" i="1" dirty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mr-IN" altLang="zh-CN" i="1" dirty="0" smtClean="0">
                            <a:latin typeface="Cambria Math" charset="0"/>
                          </a:rPr>
                          <m:t>ln</m:t>
                        </m:r>
                        <m:r>
                          <a:rPr lang="mr-IN" altLang="zh-CN" i="1" dirty="0" smtClean="0">
                            <a:latin typeface="Cambria Math" charset="0"/>
                          </a:rPr>
                          <m:t>⁡(1−</m:t>
                        </m:r>
                        <m:r>
                          <a:rPr lang="mr-IN" altLang="zh-CN" i="1" dirty="0" smtClean="0">
                            <a:latin typeface="Cambria Math" charset="0"/>
                          </a:rPr>
                          <m:t>𝑓</m:t>
                        </m:r>
                        <m:r>
                          <a:rPr lang="mr-IN" altLang="zh-CN" i="1" dirty="0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mr-IN" altLang="zh-CN" i="1" dirty="0" err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mr-IN" altLang="zh-CN" i="1" dirty="0" err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mr-IN" altLang="zh-CN" i="1" dirty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b="0" dirty="0" smtClean="0"/>
                  <a:t>where</a:t>
                </a: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l-GR" altLang="zh-CN" i="1" dirty="0" smtClean="0">
                            <a:latin typeface="Cambria Math" charset="0"/>
                          </a:rPr>
                          <m:t>𝑃</m:t>
                        </m:r>
                      </m:sub>
                    </m:sSub>
                    <m:r>
                      <a:rPr lang="en-US" altLang="zh-CN" i="1" dirty="0" smtClean="0">
                        <a:latin typeface="Cambria Math" charset="0"/>
                      </a:rPr>
                      <m:t>=</m:t>
                    </m:r>
                    <m:r>
                      <a:rPr lang="hr-HR" altLang="zh-CN" i="1" dirty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 dirty="0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l-GR" altLang="zh-CN" i="1" dirty="0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den>
                    </m:f>
                    <m:r>
                      <a:rPr lang="hr-HR" altLang="zh-CN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B-Box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lvl="1"/>
            <a:r>
              <a:rPr lang="en-US" altLang="zh-CN" dirty="0" smtClean="0"/>
              <a:t>Multiply activations form transition layer with weights from prediction layer</a:t>
            </a:r>
          </a:p>
          <a:p>
            <a:pPr lvl="1"/>
            <a:r>
              <a:rPr lang="en-US" altLang="zh-CN" dirty="0" smtClean="0"/>
              <a:t>8 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 for 8 diseases</a:t>
            </a:r>
          </a:p>
          <a:p>
            <a:r>
              <a:rPr lang="en-US" altLang="zh-CN" dirty="0" smtClean="0"/>
              <a:t>B-Box</a:t>
            </a:r>
          </a:p>
          <a:p>
            <a:pPr lvl="1"/>
            <a:r>
              <a:rPr lang="en-US" altLang="zh-CN" dirty="0"/>
              <a:t>Normalized </a:t>
            </a:r>
            <a:r>
              <a:rPr lang="en-US" altLang="zh-CN" dirty="0" smtClean="0"/>
              <a:t>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maps </a:t>
            </a:r>
            <a:r>
              <a:rPr lang="en-US" altLang="zh-CN" dirty="0"/>
              <a:t>to [0,255]</a:t>
            </a:r>
          </a:p>
          <a:p>
            <a:pPr lvl="1"/>
            <a:r>
              <a:rPr lang="en-US" altLang="zh-CN" dirty="0"/>
              <a:t>Threshold </a:t>
            </a:r>
            <a:r>
              <a:rPr lang="en-US" altLang="zh-CN" dirty="0" smtClean="0"/>
              <a:t>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 </a:t>
            </a:r>
            <a:r>
              <a:rPr lang="en-US" altLang="zh-CN" dirty="0"/>
              <a:t>by {60, 180} individually (ad-hoc)</a:t>
            </a:r>
          </a:p>
          <a:p>
            <a:pPr lvl="1"/>
            <a:r>
              <a:rPr lang="en-US" altLang="zh-CN" dirty="0"/>
              <a:t>B-Boxes are generated to cover the isolated regions in the resulting binary </a:t>
            </a:r>
            <a:r>
              <a:rPr lang="en-US" altLang="zh-CN" dirty="0" smtClean="0"/>
              <a:t>maps</a:t>
            </a:r>
            <a:br>
              <a:rPr lang="en-US" altLang="zh-CN" dirty="0" smtClean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526" y="5068372"/>
            <a:ext cx="6860241" cy="17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2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CNN</a:t>
                </a:r>
              </a:p>
              <a:p>
                <a:pPr lvl="1"/>
                <a:r>
                  <a:rPr kumimoji="1" lang="en-US" altLang="zh-CN" dirty="0" smtClean="0"/>
                  <a:t>SGD</a:t>
                </a:r>
              </a:p>
              <a:p>
                <a:pPr lvl="1"/>
                <a:r>
                  <a:rPr lang="en-US" altLang="zh-CN" dirty="0" smtClean="0"/>
                  <a:t>Training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(70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%), validation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(10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%), testing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(20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%)</a:t>
                </a:r>
              </a:p>
              <a:p>
                <a:pPr lvl="1"/>
                <a:r>
                  <a:rPr lang="en-US" altLang="zh-CN" dirty="0"/>
                  <a:t>generate B-Boxes on 983 images with </a:t>
                </a:r>
                <a:r>
                  <a:rPr lang="en-US" altLang="zh-CN" dirty="0" smtClean="0"/>
                  <a:t>GT</a:t>
                </a:r>
                <a:endParaRPr lang="en-US" altLang="zh-CN" dirty="0"/>
              </a:p>
              <a:p>
                <a:pPr lvl="1"/>
                <a:r>
                  <a:rPr kumimoji="1" lang="en-US" altLang="zh-CN" dirty="0" err="1" smtClean="0"/>
                  <a:t>Caffe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framework</a:t>
                </a:r>
              </a:p>
              <a:p>
                <a:pPr lvl="1"/>
                <a:r>
                  <a:rPr lang="en-US" altLang="zh-CN" dirty="0"/>
                  <a:t>ImageNet pre-trained </a:t>
                </a:r>
                <a:r>
                  <a:rPr lang="en-US" altLang="zh-CN" dirty="0" smtClean="0"/>
                  <a:t>models</a:t>
                </a:r>
              </a:p>
              <a:p>
                <a:pPr lvl="1"/>
                <a:r>
                  <a:rPr lang="en-US" altLang="zh-CN" dirty="0"/>
                  <a:t>set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𝑏𝑎𝑡𝑐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𝑖𝑡𝑒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charset="0"/>
                          </a:rPr>
                          <m:t>𝑠𝑖𝑧𝑒</m:t>
                        </m:r>
                      </m:sub>
                    </m:sSub>
                    <m:r>
                      <a:rPr lang="en-US" altLang="zh-CN" i="1" dirty="0" smtClean="0">
                        <a:latin typeface="Cambria Math" charset="0"/>
                      </a:rPr>
                      <m:t>=80</m:t>
                    </m:r>
                  </m:oMath>
                </a14:m>
                <a:r>
                  <a:rPr lang="en-US" altLang="zh-CN" dirty="0"/>
                  <a:t> as a constant</a:t>
                </a:r>
              </a:p>
              <a:p>
                <a:pPr lvl="1"/>
                <a:r>
                  <a:rPr lang="en-US" altLang="zh-CN" dirty="0"/>
                  <a:t>total </a:t>
                </a:r>
                <a:r>
                  <a:rPr lang="en-US" altLang="zh-CN" dirty="0" smtClean="0"/>
                  <a:t>training </a:t>
                </a:r>
                <a:r>
                  <a:rPr lang="en-US" altLang="zh-CN" dirty="0"/>
                  <a:t>iterations are customized for different CNN models to prevent over-fitting.</a:t>
                </a:r>
              </a:p>
              <a:p>
                <a:pPr lvl="1"/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61122" cy="4351338"/>
          </a:xfrm>
        </p:spPr>
        <p:txBody>
          <a:bodyPr/>
          <a:lstStyle/>
          <a:p>
            <a:r>
              <a:rPr kumimoji="1" lang="en-US" altLang="zh-CN" dirty="0" smtClean="0"/>
              <a:t>ROC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AUC</a:t>
            </a:r>
          </a:p>
          <a:p>
            <a:pPr lvl="1"/>
            <a:r>
              <a:rPr lang="en-US" altLang="zh-CN" dirty="0"/>
              <a:t>performance on four </a:t>
            </a:r>
            <a:r>
              <a:rPr lang="en-US" altLang="zh-CN" dirty="0" smtClean="0"/>
              <a:t>models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Mass : AUC=0.5609, huge within-class appearance variation</a:t>
            </a:r>
          </a:p>
          <a:p>
            <a:pPr lvl="1"/>
            <a:r>
              <a:rPr lang="en-US" altLang="zh-CN" dirty="0"/>
              <a:t>Pneumonia: AUC=0.6333, lack of total </a:t>
            </a:r>
            <a:r>
              <a:rPr lang="en-US" altLang="zh-CN" dirty="0" smtClean="0"/>
              <a:t>instances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less than 1%)</a:t>
            </a:r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7" y="790413"/>
            <a:ext cx="5762565" cy="553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9" y="5225918"/>
            <a:ext cx="6222031" cy="97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94418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Different pooling strategies</a:t>
                </a:r>
              </a:p>
              <a:p>
                <a:pPr lvl="1"/>
                <a:r>
                  <a:rPr lang="en-US" altLang="zh-CN" dirty="0"/>
                  <a:t>AVE,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different </a:t>
                </a:r>
                <a:r>
                  <a:rPr lang="en-US" altLang="zh-CN" dirty="0"/>
                  <a:t>hyper-parameter r in LSE</a:t>
                </a:r>
              </a:p>
              <a:p>
                <a:pPr lvl="1"/>
                <a:r>
                  <a:rPr lang="en-US" altLang="zh-CN" dirty="0"/>
                  <a:t>best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charset="0"/>
                      </a:rPr>
                      <m:t> = 10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W-CEL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94418" cy="4351338"/>
              </a:xfrm>
              <a:blipFill rotWithShape="0">
                <a:blip r:embed="rId2"/>
                <a:stretch>
                  <a:fillRect l="-2198" t="-2521" r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64" y="1616070"/>
            <a:ext cx="6666236" cy="47704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8" y="4824987"/>
            <a:ext cx="5922515" cy="5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2089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Disease Localization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𝐼𝑜𝑈</m:t>
                    </m:r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standard Intersection over Union </a:t>
                </a:r>
                <a:r>
                  <a:rPr lang="en-US" altLang="zh-CN" dirty="0" smtClean="0"/>
                  <a:t>ratio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𝐼𝑜𝐵𝐵</m:t>
                    </m:r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the Intersection over the detected B-Box area ratio 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Computed </a:t>
                </a:r>
                <a:r>
                  <a:rPr lang="en-US" altLang="zh-CN" dirty="0"/>
                  <a:t>B-Boxes are often larger than GT due to heat map resolution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define </a:t>
                </a:r>
                <a:r>
                  <a:rPr lang="en-US" altLang="zh-CN" dirty="0"/>
                  <a:t>a correct localization by requiring </a:t>
                </a:r>
                <a:r>
                  <a:rPr lang="en-US" altLang="zh-CN" dirty="0" smtClean="0"/>
                  <a:t>either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</a:rPr>
                        <m:t>𝐼𝑜𝑈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&gt;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 dirty="0" err="1" smtClean="0">
                              <a:latin typeface="Cambria Math" charset="0"/>
                            </a:rPr>
                            <m:t>𝐼𝑜𝑈</m:t>
                          </m:r>
                        </m:e>
                      </m:d>
                      <m:r>
                        <a:rPr lang="zh-CN" alt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altLang="zh-CN" i="1" dirty="0" err="1" smtClean="0">
                          <a:latin typeface="Cambria Math" charset="0"/>
                        </a:rPr>
                        <m:t>𝑜𝑟</m:t>
                      </m:r>
                      <m:r>
                        <a:rPr lang="zh-CN" alt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altLang="zh-CN" i="1" dirty="0" err="1" smtClean="0">
                          <a:latin typeface="Cambria Math" charset="0"/>
                        </a:rPr>
                        <m:t>𝐼𝑜𝐵𝐵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&gt;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𝑇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(</m:t>
                      </m:r>
                      <m:r>
                        <a:rPr lang="en-US" altLang="zh-CN" i="1" dirty="0" err="1" smtClean="0">
                          <a:latin typeface="Cambria Math" charset="0"/>
                        </a:rPr>
                        <m:t>𝐼𝑜𝐵𝐵</m:t>
                      </m:r>
                      <m:r>
                        <a:rPr lang="en-US" altLang="zh-CN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2089"/>
                <a:ext cx="10515600" cy="4351338"/>
              </a:xfrm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53" y="3810652"/>
            <a:ext cx="7868093" cy="30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Content</a:t>
            </a:r>
          </a:p>
          <a:p>
            <a:pPr lvl="1"/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</a:t>
            </a:r>
          </a:p>
          <a:p>
            <a:pPr lvl="1"/>
            <a:r>
              <a:rPr kumimoji="1" lang="en-US" altLang="zh-CN" dirty="0" smtClean="0"/>
              <a:t>Blog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Notes</a:t>
            </a:r>
          </a:p>
          <a:p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Comprehension</a:t>
            </a:r>
          </a:p>
          <a:p>
            <a:pPr lvl="1"/>
            <a:r>
              <a:rPr kumimoji="1" lang="en-US" altLang="zh-CN" dirty="0" smtClean="0"/>
              <a:t>ChestX-ray8</a:t>
            </a:r>
          </a:p>
          <a:p>
            <a:pPr lvl="1"/>
            <a:r>
              <a:rPr kumimoji="1" lang="en-US" altLang="zh-CN" dirty="0" smtClean="0"/>
              <a:t>SCAN</a:t>
            </a:r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83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Sample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2" y="1694329"/>
            <a:ext cx="11366352" cy="44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9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Constructing </a:t>
            </a:r>
            <a:r>
              <a:rPr lang="en-US" altLang="zh-CN" b="1" dirty="0" smtClean="0"/>
              <a:t>hospital-scale </a:t>
            </a:r>
            <a:r>
              <a:rPr lang="en-US" altLang="zh-CN" dirty="0" smtClean="0"/>
              <a:t>radiology image databases with computerized diagnostic performance benchmarks</a:t>
            </a:r>
          </a:p>
          <a:p>
            <a:r>
              <a:rPr lang="en-US" altLang="zh-CN" dirty="0" smtClean="0"/>
              <a:t>ChestX-ray8 </a:t>
            </a:r>
            <a:r>
              <a:rPr lang="en-US" altLang="zh-CN" dirty="0"/>
              <a:t>can enable the data-hungry deep neural network paradigms to create clinically meaningful </a:t>
            </a:r>
            <a:r>
              <a:rPr lang="en-US" altLang="zh-CN" dirty="0" smtClean="0"/>
              <a:t>applications</a:t>
            </a:r>
          </a:p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hese commonly occurring thoracic diseases can be detected and even spatially-located via a unified </a:t>
            </a:r>
            <a:r>
              <a:rPr kumimoji="1" lang="en-US" altLang="zh-CN" b="1" dirty="0" smtClean="0"/>
              <a:t>weakly-supervised </a:t>
            </a:r>
            <a:r>
              <a:rPr kumimoji="1" lang="en-US" altLang="zh-CN" dirty="0" smtClean="0"/>
              <a:t>multi-label image classiﬁcation and disease </a:t>
            </a:r>
            <a:r>
              <a:rPr kumimoji="1" lang="en-US" altLang="zh-CN" b="1" dirty="0" smtClean="0"/>
              <a:t>localization</a:t>
            </a:r>
            <a:r>
              <a:rPr kumimoji="1" lang="en-US" altLang="zh-CN" dirty="0" smtClean="0"/>
              <a:t> framework.</a:t>
            </a:r>
          </a:p>
          <a:p>
            <a:r>
              <a:rPr kumimoji="1" lang="en-US" altLang="zh-CN" dirty="0" smtClean="0"/>
              <a:t>The main goal is to initiate future efforts by promoting public datasets in this important domain——Building truly </a:t>
            </a:r>
            <a:r>
              <a:rPr kumimoji="1" lang="en-US" altLang="zh-CN" b="1" dirty="0" smtClean="0"/>
              <a:t>large-scale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fully-automated high precision medical diagnosis systems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150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SCAN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omprehension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6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Introduction</a:t>
            </a:r>
          </a:p>
          <a:p>
            <a:r>
              <a:rPr kumimoji="1" lang="en-US" altLang="zh-CN" dirty="0" smtClean="0"/>
              <a:t>Framework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SCAN</a:t>
            </a:r>
          </a:p>
          <a:p>
            <a:pPr lvl="1"/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objectives</a:t>
            </a:r>
          </a:p>
          <a:p>
            <a:pPr lvl="1"/>
            <a:r>
              <a:rPr kumimoji="1" lang="en-US" altLang="zh-CN" dirty="0" smtClean="0"/>
              <a:t>Segmentation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1"/>
            <a:r>
              <a:rPr kumimoji="1" lang="en-US" altLang="zh-CN" dirty="0" smtClean="0"/>
              <a:t>Critic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r>
              <a:rPr kumimoji="1" lang="en-US" altLang="zh-CN" dirty="0" smtClean="0"/>
              <a:t>Experiments</a:t>
            </a:r>
          </a:p>
          <a:p>
            <a:pPr lvl="1"/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smtClean="0"/>
              <a:t>Processing</a:t>
            </a:r>
          </a:p>
          <a:p>
            <a:pPr lvl="1"/>
            <a:r>
              <a:rPr kumimoji="1" lang="en-US" altLang="zh-CN" dirty="0" smtClean="0"/>
              <a:t>Performance</a:t>
            </a:r>
          </a:p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02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3541"/>
          </a:xfrm>
        </p:spPr>
        <p:txBody>
          <a:bodyPr>
            <a:normAutofit/>
          </a:bodyPr>
          <a:lstStyle/>
          <a:p>
            <a:r>
              <a:rPr kumimoji="1" lang="en-US" altLang="zh-CN" sz="2600" dirty="0" smtClean="0"/>
              <a:t>Title</a:t>
            </a:r>
          </a:p>
          <a:p>
            <a:pPr lvl="1"/>
            <a:r>
              <a:rPr lang="en-US" altLang="zh-CN" sz="2200" dirty="0"/>
              <a:t>Structure Correcting Adversarial Network for Organ Segmentation in Chest </a:t>
            </a:r>
            <a:r>
              <a:rPr lang="en-US" altLang="zh-CN" sz="2200" dirty="0" smtClean="0"/>
              <a:t>X-rays</a:t>
            </a:r>
          </a:p>
          <a:p>
            <a:r>
              <a:rPr kumimoji="1" lang="en-US" altLang="zh-CN" sz="2600" dirty="0" smtClean="0"/>
              <a:t>Keyword</a:t>
            </a:r>
          </a:p>
          <a:p>
            <a:pPr lvl="1"/>
            <a:r>
              <a:rPr kumimoji="1" lang="en-US" altLang="zh-CN" sz="2200" dirty="0" smtClean="0"/>
              <a:t>Adversarial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Network</a:t>
            </a:r>
          </a:p>
          <a:p>
            <a:pPr lvl="1"/>
            <a:r>
              <a:rPr kumimoji="1" lang="en-US" altLang="zh-CN" sz="2200" dirty="0" smtClean="0"/>
              <a:t>Organ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Segmentation</a:t>
            </a:r>
          </a:p>
          <a:p>
            <a:pPr lvl="1"/>
            <a:r>
              <a:rPr kumimoji="1" lang="en-US" altLang="zh-CN" sz="2200" dirty="0" smtClean="0"/>
              <a:t>FCN</a:t>
            </a:r>
          </a:p>
          <a:p>
            <a:r>
              <a:rPr kumimoji="1" lang="en-US" altLang="zh-CN" sz="2600" dirty="0" smtClean="0"/>
              <a:t>Background</a:t>
            </a:r>
          </a:p>
          <a:p>
            <a:pPr lvl="1"/>
            <a:r>
              <a:rPr kumimoji="1" lang="en-US" altLang="zh-CN" sz="2200" dirty="0" smtClean="0"/>
              <a:t>Large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amount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of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CXRs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but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very limited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training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data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with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annotations</a:t>
            </a:r>
          </a:p>
          <a:p>
            <a:pPr lvl="1"/>
            <a:r>
              <a:rPr kumimoji="1" lang="en-US" altLang="zh-CN" sz="2200" dirty="0" smtClean="0"/>
              <a:t>Less information in CXRs</a:t>
            </a:r>
          </a:p>
          <a:p>
            <a:pPr lvl="1"/>
            <a:r>
              <a:rPr lang="en-US" altLang="zh-CN" sz="2000" dirty="0"/>
              <a:t>Organ segmentation is a crucial step to obtain </a:t>
            </a:r>
            <a:r>
              <a:rPr lang="en-US" altLang="zh-CN" sz="2000" dirty="0" smtClean="0"/>
              <a:t>effective </a:t>
            </a:r>
            <a:r>
              <a:rPr lang="en-US" altLang="zh-CN" sz="2000" dirty="0"/>
              <a:t>computer-aided detection on CXR</a:t>
            </a:r>
            <a:endParaRPr kumimoji="1" lang="en-US" altLang="zh-CN" sz="2200" dirty="0" smtClean="0"/>
          </a:p>
          <a:p>
            <a:pPr lvl="1"/>
            <a:endParaRPr kumimoji="1" lang="en-US" altLang="zh-CN" sz="2200" dirty="0" smtClean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08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949270"/>
            <a:ext cx="8797115" cy="41343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Adversarial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988" y="1854215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Adversarial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1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segmentation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1"/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critic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33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Objectives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zh-CN" dirty="0" smtClean="0"/>
                  <a:t>Optimization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{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≔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is-IS" altLang="zh-CN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["/>
                                      <m:endChr m:val="}"/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zh-CN" altLang="en-US" b="0" i="1" smtClean="0"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zh-CN" altLang="en-US" b="0" i="1" smtClean="0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zh-CN" altLang="en-US" b="0" i="1" smtClean="0"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charset="0"/>
                                                </a:rPr>
                                                <m:t>𝑆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b="0" i="1" smtClean="0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b="0" i="1" smtClean="0"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kumimoji="1" lang="en-US" altLang="zh-CN" b="0" i="1" smtClean="0">
                                              <a:latin typeface="Cambria Math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b="0" dirty="0" smtClean="0"/>
              </a:p>
              <a:p>
                <a:endParaRPr kumimoji="1" lang="en-US" altLang="zh-CN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𝐻𝑊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1" lang="is-I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charset="0"/>
                              </a:rPr>
                              <m:t>𝑐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𝐶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𝑗𝑘𝑐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kumimoji="1" lang="zh-CN" alt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𝑗𝑘𝑐</m:t>
                                    </m:r>
                                  </m:sup>
                                </m:sSup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kumimoji="1" lang="en-US" altLang="zh-CN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≔−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func>
                      <m:funcPr>
                        <m:ctrlPr>
                          <a:rPr kumimoji="1" lang="zh-CN" alt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kumimoji="1" lang="zh-CN" alt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func>
                    <m:r>
                      <a:rPr kumimoji="1" lang="zh-CN" altLang="en-US" b="0" i="1" smtClean="0">
                        <a:latin typeface="Cambria Math" charset="0"/>
                      </a:rPr>
                      <m:t>  </m:t>
                    </m:r>
                  </m:oMath>
                </a14:m>
                <a:endParaRPr kumimoji="1" lang="en-US" altLang="zh-CN" b="0" dirty="0" smtClean="0"/>
              </a:p>
              <a:p>
                <a:endParaRPr kumimoji="1" lang="en-US" altLang="zh-CN" dirty="0" smtClean="0"/>
              </a:p>
              <a:p>
                <a:pPr lvl="1"/>
                <a:r>
                  <a:rPr kumimoji="1" lang="en-US" altLang="zh-CN" dirty="0" err="1" smtClean="0"/>
                  <a:t>Minmax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optimization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problem</a:t>
                </a:r>
              </a:p>
              <a:p>
                <a:pPr lvl="1"/>
                <a:r>
                  <a:rPr kumimoji="1" lang="en-US" altLang="zh-CN" dirty="0" smtClean="0"/>
                  <a:t>S: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segmentation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network</a:t>
                </a:r>
              </a:p>
              <a:p>
                <a:pPr lvl="1"/>
                <a:r>
                  <a:rPr kumimoji="1" lang="en-US" altLang="zh-CN" dirty="0" smtClean="0"/>
                  <a:t>D: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critic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network</a:t>
                </a:r>
              </a:p>
              <a:p>
                <a:r>
                  <a:rPr kumimoji="1" lang="en-US" altLang="zh-CN" dirty="0" smtClean="0"/>
                  <a:t>Solve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Equation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alternate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between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optimizing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and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𝐷</m:t>
                    </m:r>
                  </m:oMath>
                </a14:m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812" t="-2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76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Objectives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Training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critic</a:t>
                </a:r>
              </a:p>
              <a:p>
                <a:pPr lvl="1"/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minimizing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𝐷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latin typeface="Cambria Math" charset="0"/>
                            </a:rPr>
                            <m:t>,0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Training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segmentation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network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 smtClean="0"/>
                  <a:t>By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minimizing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𝐷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kumimoji="1" lang="en-US" altLang="zh-CN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Segmentation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9" y="2909834"/>
            <a:ext cx="11789516" cy="343717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6900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classes: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left/right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lung,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heart</a:t>
            </a:r>
          </a:p>
          <a:p>
            <a:r>
              <a:rPr kumimoji="1" lang="en-US" altLang="zh-CN" dirty="0" smtClean="0"/>
              <a:t>VGG-based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FCN</a:t>
            </a:r>
          </a:p>
          <a:p>
            <a:r>
              <a:rPr kumimoji="1" lang="en-US" altLang="zh-CN" dirty="0" smtClean="0"/>
              <a:t>Residual </a:t>
            </a:r>
            <a:r>
              <a:rPr kumimoji="1" lang="en-US" altLang="zh-CN" dirty="0"/>
              <a:t>block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34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Critic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56" y="3361191"/>
            <a:ext cx="9885916" cy="32512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Input: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4/5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channels</a:t>
            </a:r>
          </a:p>
          <a:p>
            <a:r>
              <a:rPr kumimoji="1" lang="en-US" altLang="zh-CN" sz="2400" dirty="0" smtClean="0"/>
              <a:t>Output: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0/1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0: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segmentation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</a:p>
          <a:p>
            <a:pPr lvl="1"/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truth</a:t>
            </a:r>
          </a:p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660571" y="5480903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The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same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as</a:t>
            </a:r>
          </a:p>
          <a:p>
            <a:r>
              <a:rPr kumimoji="1" lang="en-US" altLang="zh-CN" sz="2400" dirty="0" smtClean="0"/>
              <a:t>Segmentation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network</a:t>
            </a:r>
            <a:endParaRPr kumimoji="1" lang="zh-CN" altLang="en-US" sz="2400" dirty="0"/>
          </a:p>
        </p:txBody>
      </p:sp>
      <p:sp>
        <p:nvSpPr>
          <p:cNvPr id="13" name="右箭头 12"/>
          <p:cNvSpPr/>
          <p:nvPr/>
        </p:nvSpPr>
        <p:spPr>
          <a:xfrm rot="16200000">
            <a:off x="6526750" y="5170580"/>
            <a:ext cx="444791" cy="377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76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8356"/>
            <a:ext cx="10515600" cy="1325563"/>
          </a:xfrm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3919"/>
            <a:ext cx="10515600" cy="4844116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 smtClean="0"/>
              <a:t>Time: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15</a:t>
            </a:r>
            <a:r>
              <a:rPr kumimoji="1" lang="en-US" altLang="zh-CN" sz="2400" baseline="30000" dirty="0" smtClean="0"/>
              <a:t>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July.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2017</a:t>
            </a:r>
            <a:r>
              <a:rPr kumimoji="1" lang="zh-CN" altLang="en-US" sz="2400" dirty="0" smtClean="0"/>
              <a:t> </a:t>
            </a:r>
            <a:r>
              <a:rPr kumimoji="1" lang="mr-IN" altLang="zh-CN" sz="2400" dirty="0" smtClean="0"/>
              <a:t>–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15</a:t>
            </a:r>
            <a:r>
              <a:rPr kumimoji="1" lang="en-US" altLang="zh-CN" sz="2400" baseline="30000" dirty="0" smtClean="0"/>
              <a:t>th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Aug.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2017</a:t>
            </a:r>
          </a:p>
          <a:p>
            <a:r>
              <a:rPr kumimoji="1" lang="en-US" altLang="zh-CN" sz="2400" dirty="0" err="1" smtClean="0"/>
              <a:t>Caffe</a:t>
            </a:r>
            <a:endParaRPr kumimoji="1" lang="en-US" altLang="zh-CN" sz="2400" dirty="0" smtClean="0"/>
          </a:p>
          <a:p>
            <a:pPr lvl="1"/>
            <a:r>
              <a:rPr kumimoji="1" lang="en-US" altLang="zh-CN" sz="2000" dirty="0" smtClean="0"/>
              <a:t>Dependencies: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ProtoBuffer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HDF5,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LMDB</a:t>
            </a:r>
            <a:r>
              <a:rPr kumimoji="1" lang="zh-CN" altLang="en-US" sz="2000" dirty="0" smtClean="0"/>
              <a:t> </a:t>
            </a:r>
            <a:r>
              <a:rPr kumimoji="1" lang="mr-IN" altLang="zh-CN" sz="2000" dirty="0" smtClean="0"/>
              <a:t>…</a:t>
            </a:r>
            <a:r>
              <a:rPr kumimoji="1" lang="zh-CN" altLang="en-US" sz="2000" dirty="0" smtClean="0"/>
              <a:t> 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 smtClean="0"/>
              <a:t>Data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structure: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Blob,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Layer,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Net</a:t>
            </a:r>
          </a:p>
          <a:p>
            <a:r>
              <a:rPr kumimoji="1" lang="en-US" altLang="zh-CN" sz="2400" dirty="0" smtClean="0"/>
              <a:t>CS231n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(still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under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learning)</a:t>
            </a:r>
          </a:p>
          <a:p>
            <a:pPr lvl="1"/>
            <a:r>
              <a:rPr kumimoji="1" lang="en-US" altLang="zh-CN" sz="2000" dirty="0" smtClean="0"/>
              <a:t>Forward/backward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propagation</a:t>
            </a:r>
          </a:p>
          <a:p>
            <a:pPr lvl="1"/>
            <a:r>
              <a:rPr kumimoji="1" lang="en-US" altLang="zh-CN" sz="2000" dirty="0" smtClean="0"/>
              <a:t>Segmentation,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deconvolution</a:t>
            </a:r>
          </a:p>
          <a:p>
            <a:pPr lvl="1"/>
            <a:r>
              <a:rPr kumimoji="1" lang="en-US" altLang="zh-CN" sz="2000" dirty="0" smtClean="0"/>
              <a:t>Dropout,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BN</a:t>
            </a:r>
            <a:endParaRPr kumimoji="1" lang="en-US" altLang="zh-CN" sz="1600" dirty="0" smtClean="0"/>
          </a:p>
          <a:p>
            <a:r>
              <a:rPr kumimoji="1" lang="en-US" altLang="zh-CN" sz="2400" dirty="0" smtClean="0"/>
              <a:t>Paper: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ChestX-ray8</a:t>
            </a:r>
          </a:p>
          <a:p>
            <a:pPr lvl="1"/>
            <a:r>
              <a:rPr kumimoji="1" lang="en-US" altLang="zh-CN" sz="2000" dirty="0" smtClean="0"/>
              <a:t>Global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pooling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layer</a:t>
            </a:r>
          </a:p>
          <a:p>
            <a:pPr lvl="1"/>
            <a:r>
              <a:rPr kumimoji="1" lang="en-US" altLang="zh-CN" sz="2000" dirty="0" smtClean="0"/>
              <a:t>ROC,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AUC</a:t>
            </a:r>
          </a:p>
          <a:p>
            <a:r>
              <a:rPr kumimoji="1" lang="en-US" altLang="zh-CN" sz="2400" dirty="0" smtClean="0"/>
              <a:t>Paper: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SCAN</a:t>
            </a:r>
          </a:p>
          <a:p>
            <a:pPr lvl="1"/>
            <a:r>
              <a:rPr kumimoji="1" lang="en-US" altLang="zh-CN" sz="2000" dirty="0" smtClean="0"/>
              <a:t>GAN</a:t>
            </a:r>
          </a:p>
          <a:p>
            <a:pPr lvl="1"/>
            <a:r>
              <a:rPr kumimoji="1" lang="en-US" altLang="zh-CN" sz="2000" dirty="0" smtClean="0"/>
              <a:t>Segmentation: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FCN,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deeplab</a:t>
            </a:r>
            <a:endParaRPr kumimoji="1" lang="en-US" altLang="zh-CN" sz="2000" dirty="0" smtClean="0"/>
          </a:p>
          <a:p>
            <a:endParaRPr kumimoji="1" lang="en-US" altLang="zh-CN" sz="2400" dirty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044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05457" cy="479289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 smtClean="0"/>
                  <a:t>Training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protocols</a:t>
                </a:r>
              </a:p>
              <a:p>
                <a:pPr lvl="1"/>
                <a:r>
                  <a:rPr kumimoji="1" lang="en-US" altLang="zh-CN" dirty="0" smtClean="0"/>
                  <a:t>Pre-train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segmentation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network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using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only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pixel-wise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loss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en-US" altLang="zh-CN" dirty="0" smtClean="0"/>
                  <a:t>Adam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optimizer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with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learning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rate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0.0002</a:t>
                </a:r>
              </a:p>
              <a:p>
                <a:pPr lvl="1"/>
                <a:r>
                  <a:rPr kumimoji="1" lang="en-US" altLang="zh-CN" dirty="0" smtClean="0"/>
                  <a:t>Mini-batch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/>
                  <a:t>size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10</a:t>
                </a:r>
              </a:p>
              <a:p>
                <a:pPr lvl="1"/>
                <a:r>
                  <a:rPr lang="en-US" altLang="zh-CN" dirty="0"/>
                  <a:t>perform 5 optimization steps on the segmentation for each optimization steps on the critic </a:t>
                </a:r>
                <a:r>
                  <a:rPr lang="en-US" altLang="zh-CN" dirty="0" smtClean="0"/>
                  <a:t>network</a:t>
                </a:r>
              </a:p>
              <a:p>
                <a:pPr lvl="1"/>
                <a:r>
                  <a:rPr kumimoji="1" lang="en-US" altLang="zh-CN" dirty="0" smtClean="0"/>
                  <a:t>Evaluation: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𝐼𝑜𝑈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 smtClean="0"/>
                  <a:t>(Intersection-over-Union)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altLang="zh-CN" dirty="0" smtClean="0"/>
                  <a:t>: </a:t>
                </a:r>
                <a:r>
                  <a:rPr lang="en-US" altLang="zh-CN" dirty="0"/>
                  <a:t>the set of pixels in the predicted segmentation mask for a </a:t>
                </a:r>
                <a:r>
                  <a:rPr lang="en-US" altLang="zh-CN" dirty="0" smtClean="0"/>
                  <a:t>class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altLang="zh-CN" dirty="0"/>
                  <a:t>: the set of pixels in the ground truth mask for a </a:t>
                </a:r>
                <a:r>
                  <a:rPr lang="en-US" altLang="zh-CN" dirty="0" smtClean="0"/>
                  <a:t>class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r-HR" altLang="zh-CN" i="1" dirty="0" smtClean="0">
                        <a:latin typeface="Cambria Math" charset="0"/>
                      </a:rPr>
                      <m:t>𝐼𝑜𝑈</m:t>
                    </m:r>
                    <m:r>
                      <a:rPr lang="hr-HR" altLang="zh-CN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hr-HR" altLang="zh-CN" i="1" dirty="0">
                                <a:latin typeface="Cambria Math" charset="0"/>
                              </a:rPr>
                              <m:t>∩</m:t>
                            </m:r>
                            <m:r>
                              <a:rPr lang="hr-HR" altLang="zh-CN" i="1" dirty="0">
                                <a:latin typeface="Cambria Math" charset="0"/>
                              </a:rPr>
                              <m:t>𝐺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hr-HR" altLang="zh-CN" i="1" dirty="0">
                                <a:latin typeface="Cambria Math" charset="0"/>
                              </a:rPr>
                              <m:t>∪</m:t>
                            </m:r>
                            <m:r>
                              <a:rPr lang="hr-HR" altLang="zh-CN" i="1" dirty="0">
                                <a:latin typeface="Cambria Math" charset="0"/>
                              </a:rPr>
                              <m:t>𝐺</m:t>
                            </m:r>
                          </m:e>
                        </m:d>
                      </m:den>
                    </m:f>
                    <m:r>
                      <a:rPr lang="hr-HR" altLang="zh-CN" i="1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𝑇𝑃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r-HR" altLang="zh-CN" i="1" dirty="0">
                                <a:latin typeface="Cambria Math" charset="0"/>
                              </a:rPr>
                              <m:t>𝑇𝑃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𝐹𝑃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+|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𝐹𝑁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b="0" dirty="0" smtClean="0"/>
              </a:p>
              <a:p>
                <a:pPr lvl="2"/>
                <a:r>
                  <a:rPr lang="en-US" altLang="zh-CN" dirty="0"/>
                  <a:t>Dice Coefficient: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∩</m:t>
                            </m:r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𝐺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𝐺</m:t>
                            </m:r>
                          </m:e>
                        </m:d>
                      </m:den>
                    </m:f>
                    <m:r>
                      <a:rPr lang="en-US" altLang="zh-CN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𝑇𝑃</m:t>
                            </m:r>
                          </m:e>
                        </m:d>
                      </m:num>
                      <m:den>
                        <m:r>
                          <a:rPr lang="en-US" altLang="zh-CN" i="1" dirty="0" smtClean="0">
                            <a:latin typeface="Cambria Math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𝑇𝑃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𝐹𝑃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charset="0"/>
                          </a:rPr>
                          <m:t>+|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𝐹𝑁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/>
                </a:r>
                <a:br>
                  <a:rPr lang="en-US" altLang="zh-CN" dirty="0"/>
                </a:b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05457" cy="4792890"/>
              </a:xfrm>
              <a:blipFill rotWithShape="0">
                <a:blip r:embed="rId2"/>
                <a:stretch>
                  <a:fillRect l="-997" t="-2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50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Dataset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2600" dirty="0" smtClean="0"/>
                  <a:t>JSRT</a:t>
                </a:r>
              </a:p>
              <a:p>
                <a:pPr lvl="1"/>
                <a:r>
                  <a:rPr lang="en-US" altLang="zh-CN" sz="2200" dirty="0"/>
                  <a:t>Released by Japanese Society of Radiological Technology (JSRT)</a:t>
                </a:r>
              </a:p>
              <a:p>
                <a:pPr lvl="1"/>
                <a:r>
                  <a:rPr lang="en-US" altLang="zh-CN" sz="2200" dirty="0"/>
                  <a:t>247 CXRs (154 have lung nodules and 93 have no lung nodule)</a:t>
                </a:r>
              </a:p>
              <a:p>
                <a:pPr lvl="1"/>
                <a:r>
                  <a:rPr lang="de-DE" altLang="zh-CN" sz="2200" dirty="0" smtClean="0"/>
                  <a:t>Resolution: </a:t>
                </a:r>
                <a14:m>
                  <m:oMath xmlns:m="http://schemas.openxmlformats.org/officeDocument/2006/math">
                    <m:r>
                      <a:rPr lang="de-DE" altLang="zh-CN" sz="2200" i="1" dirty="0" smtClean="0">
                        <a:latin typeface="Cambria Math" charset="0"/>
                      </a:rPr>
                      <m:t>2048×2048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gray-scale,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color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depth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12bits</a:t>
                </a:r>
                <a:endParaRPr lang="de-DE" altLang="zh-CN" sz="2200" dirty="0" smtClean="0"/>
              </a:p>
              <a:p>
                <a:r>
                  <a:rPr kumimoji="1" lang="en-US" altLang="zh-CN" sz="2600" dirty="0" smtClean="0"/>
                  <a:t>Montgomery</a:t>
                </a:r>
              </a:p>
              <a:p>
                <a:pPr lvl="1"/>
                <a:r>
                  <a:rPr lang="en-US" altLang="zh-CN" sz="2200" dirty="0"/>
                  <a:t>Department of Health and Human Services, </a:t>
                </a:r>
                <a:r>
                  <a:rPr lang="en-US" altLang="zh-CN" sz="2200" dirty="0" smtClean="0"/>
                  <a:t>Montgomery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Country</a:t>
                </a:r>
                <a:r>
                  <a:rPr lang="en-US" altLang="zh-CN" sz="2200" dirty="0"/>
                  <a:t>, </a:t>
                </a:r>
                <a:r>
                  <a:rPr lang="en-US" altLang="zh-CN" sz="2200" dirty="0" err="1"/>
                  <a:t>Marland</a:t>
                </a:r>
                <a:r>
                  <a:rPr lang="en-US" altLang="zh-CN" sz="2200" dirty="0"/>
                  <a:t>, USA</a:t>
                </a:r>
              </a:p>
              <a:p>
                <a:pPr lvl="1"/>
                <a:r>
                  <a:rPr lang="en-US" altLang="zh-CN" sz="2200" dirty="0" smtClean="0"/>
                  <a:t>138 </a:t>
                </a:r>
                <a:r>
                  <a:rPr lang="en-US" altLang="zh-CN" sz="2200" dirty="0"/>
                  <a:t>CXRs (80 normal patients and 58 patients with manifested tuberculosis(TB</a:t>
                </a:r>
                <a:r>
                  <a:rPr lang="zh-CN" altLang="en-US" sz="2200" dirty="0"/>
                  <a:t>肺结核</a:t>
                </a:r>
                <a:r>
                  <a:rPr lang="en-US" altLang="zh-CN" sz="2200" dirty="0" smtClean="0"/>
                  <a:t>))</a:t>
                </a:r>
              </a:p>
              <a:p>
                <a:pPr lvl="1"/>
                <a:r>
                  <a:rPr lang="de-DE" altLang="zh-CN" sz="2200" dirty="0"/>
                  <a:t>Resolution: </a:t>
                </a:r>
                <a14:m>
                  <m:oMath xmlns:m="http://schemas.openxmlformats.org/officeDocument/2006/math">
                    <m:r>
                      <a:rPr lang="de-DE" altLang="zh-CN" sz="2200" i="1" dirty="0" smtClean="0">
                        <a:latin typeface="Cambria Math" charset="0"/>
                      </a:rPr>
                      <m:t>4020×4892</m:t>
                    </m:r>
                  </m:oMath>
                </a14:m>
                <a:r>
                  <a:rPr lang="de-DE" altLang="zh-CN" sz="2200" dirty="0"/>
                  <a:t> </a:t>
                </a:r>
                <a:r>
                  <a:rPr lang="en-US" altLang="zh-CN" sz="2200" dirty="0"/>
                  <a:t>o</a:t>
                </a:r>
                <a:r>
                  <a:rPr lang="en-US" altLang="zh-CN" sz="2200" dirty="0" smtClean="0"/>
                  <a:t>r</a:t>
                </a:r>
                <a:r>
                  <a:rPr lang="zh-CN" alt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de-DE" altLang="zh-CN" sz="2200" i="1" dirty="0" smtClean="0">
                        <a:latin typeface="Cambria Math" charset="0"/>
                      </a:rPr>
                      <m:t>4892×4020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gray-scale,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color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depth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12</a:t>
                </a:r>
                <a:r>
                  <a:rPr lang="zh-CN" altLang="en-US" sz="2200" dirty="0" smtClean="0"/>
                  <a:t> </a:t>
                </a:r>
                <a:r>
                  <a:rPr lang="en-US" altLang="zh-CN" sz="2200" dirty="0" smtClean="0"/>
                  <a:t>bits</a:t>
                </a:r>
              </a:p>
              <a:p>
                <a:pPr lvl="1"/>
                <a:r>
                  <a:rPr lang="en-US" altLang="zh-CN" sz="2200" dirty="0"/>
                  <a:t>Only the two lung masks annotations are </a:t>
                </a:r>
                <a:r>
                  <a:rPr lang="en-US" altLang="zh-CN" sz="2200" dirty="0" smtClean="0"/>
                  <a:t>available</a:t>
                </a:r>
                <a:endParaRPr lang="de-DE" altLang="zh-CN" sz="2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2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Processing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Rescale </a:t>
                </a:r>
                <a:r>
                  <a:rPr lang="en-US" altLang="zh-CN" dirty="0"/>
                  <a:t>all images to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400×400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en-US" altLang="zh-CN" dirty="0" smtClean="0"/>
                  <a:t>pixels</a:t>
                </a:r>
              </a:p>
              <a:p>
                <a:r>
                  <a:rPr lang="en-US" altLang="zh-CN" dirty="0"/>
                  <a:t>I</a:t>
                </a:r>
                <a:r>
                  <a:rPr lang="en-US" altLang="zh-CN" dirty="0" smtClean="0"/>
                  <a:t>mage </a:t>
                </a:r>
                <a:r>
                  <a:rPr lang="en-US" altLang="zh-CN" dirty="0"/>
                  <a:t>normalization : for given image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altLang="zh-CN" dirty="0"/>
                  <a:t/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𝑗𝑘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≔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𝑗𝑘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pixels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𝑣𝑎𝑟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variance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pixels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(not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statistics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whole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dataset)</a:t>
                </a:r>
              </a:p>
              <a:p>
                <a:r>
                  <a:rPr lang="en-US" altLang="zh-CN" dirty="0" smtClean="0"/>
                  <a:t>Post-processing</a:t>
                </a:r>
              </a:p>
              <a:p>
                <a:pPr lvl="1"/>
                <a:r>
                  <a:rPr lang="en-US" altLang="zh-CN" dirty="0"/>
                  <a:t>F</a:t>
                </a:r>
                <a:r>
                  <a:rPr lang="en-US" altLang="zh-CN" dirty="0" smtClean="0"/>
                  <a:t>ill </a:t>
                </a:r>
                <a:r>
                  <a:rPr lang="en-US" altLang="zh-CN" dirty="0"/>
                  <a:t>in any hole in the predicted </a:t>
                </a:r>
                <a:r>
                  <a:rPr lang="en-US" altLang="zh-CN" dirty="0" smtClean="0"/>
                  <a:t>mask</a:t>
                </a:r>
              </a:p>
              <a:p>
                <a:pPr lvl="1"/>
                <a:r>
                  <a:rPr lang="en-US" altLang="zh-CN" dirty="0"/>
                  <a:t>R</a:t>
                </a:r>
                <a:r>
                  <a:rPr lang="en-US" altLang="zh-CN" dirty="0" smtClean="0"/>
                  <a:t>emove </a:t>
                </a:r>
                <a:r>
                  <a:rPr lang="en-US" altLang="zh-CN" dirty="0"/>
                  <a:t>the </a:t>
                </a:r>
                <a:r>
                  <a:rPr lang="en-US" altLang="zh-CN" dirty="0" smtClean="0"/>
                  <a:t>small </a:t>
                </a:r>
                <a:r>
                  <a:rPr lang="en-US" altLang="zh-CN" dirty="0"/>
                  <a:t>patches disjoint from the largest mask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5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09" y="1990165"/>
            <a:ext cx="9840580" cy="486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918" y="1690688"/>
            <a:ext cx="6369424" cy="4351338"/>
          </a:xfrm>
        </p:spPr>
        <p:txBody>
          <a:bodyPr/>
          <a:lstStyle/>
          <a:p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urrent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state-of-the-art</a:t>
            </a:r>
          </a:p>
          <a:p>
            <a:pPr lvl="1"/>
            <a:r>
              <a:rPr kumimoji="1" lang="en-US" altLang="zh-CN" dirty="0" smtClean="0"/>
              <a:t>Registration-based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4433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FCN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JSRT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</a:t>
            </a:r>
          </a:p>
          <a:p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existing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JSRT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2)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5" y="3081162"/>
            <a:ext cx="5352143" cy="34363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343" y="3081162"/>
            <a:ext cx="5269766" cy="35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6" y="4097594"/>
            <a:ext cx="5041584" cy="1329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81" y="1438835"/>
            <a:ext cx="7188919" cy="53175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34753" cy="4351338"/>
          </a:xfrm>
        </p:spPr>
        <p:txBody>
          <a:bodyPr/>
          <a:lstStyle/>
          <a:p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full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J</a:t>
            </a:r>
            <a:r>
              <a:rPr kumimoji="1" lang="en-US" altLang="zh-CN" dirty="0" smtClean="0"/>
              <a:t>SRT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Montgomery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388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efficiency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1" y="2956111"/>
            <a:ext cx="5663893" cy="20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Propose Structure Correcting Adversarial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b="1" dirty="0"/>
              <a:t>SCAN</a:t>
            </a:r>
            <a:r>
              <a:rPr lang="en-US" altLang="zh-CN" dirty="0"/>
              <a:t>) to segment lung fields and the heart in CXR images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model produces </a:t>
            </a:r>
            <a:r>
              <a:rPr lang="en-US" altLang="zh-CN" b="1" dirty="0"/>
              <a:t>highly accurate</a:t>
            </a:r>
            <a:r>
              <a:rPr lang="en-US" altLang="zh-CN" dirty="0"/>
              <a:t> and natural segmentation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Surpass </a:t>
            </a:r>
            <a:r>
              <a:rPr lang="en-US" altLang="zh-CN" dirty="0"/>
              <a:t>current </a:t>
            </a:r>
            <a:r>
              <a:rPr lang="en-US" altLang="zh-CN" dirty="0" smtClean="0"/>
              <a:t>state-of-the-art</a:t>
            </a:r>
            <a:endParaRPr kumimoji="1" lang="en-US" altLang="zh-CN" dirty="0"/>
          </a:p>
          <a:p>
            <a:r>
              <a:rPr lang="en-US" altLang="zh-CN" dirty="0"/>
              <a:t>Using only </a:t>
            </a:r>
            <a:r>
              <a:rPr lang="en-US" altLang="zh-CN" b="1" dirty="0"/>
              <a:t>very limited </a:t>
            </a:r>
            <a:r>
              <a:rPr lang="en-US" altLang="zh-CN" b="1" dirty="0" smtClean="0"/>
              <a:t>training </a:t>
            </a:r>
            <a:r>
              <a:rPr lang="en-US" altLang="zh-CN" b="1" dirty="0"/>
              <a:t>data </a:t>
            </a:r>
            <a:r>
              <a:rPr lang="en-US" altLang="zh-CN" dirty="0" smtClean="0"/>
              <a:t>available, </a:t>
            </a:r>
            <a:r>
              <a:rPr lang="en-US" altLang="zh-CN" dirty="0"/>
              <a:t>the model reaches human-level performance without relying on any existing trained model or </a:t>
            </a:r>
            <a:r>
              <a:rPr lang="en-US" altLang="zh-CN" dirty="0" smtClean="0"/>
              <a:t>dataset</a:t>
            </a:r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 </a:t>
            </a:r>
            <a:r>
              <a:rPr kumimoji="1" lang="en-US" altLang="zh-CN" dirty="0"/>
              <a:t>successful application of convolutional neural networks to CXR image </a:t>
            </a:r>
            <a:r>
              <a:rPr kumimoji="1" lang="en-US" altLang="zh-CN" dirty="0" smtClean="0"/>
              <a:t>segmentation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682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04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ChestX-ray8: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Hospital-scale </a:t>
            </a:r>
            <a:r>
              <a:rPr lang="en-US" altLang="zh-CN" sz="2400" dirty="0"/>
              <a:t>Chest X-ray Database and Benchmarks on Weakly-Supervised Classification and Localization of Common Thorax </a:t>
            </a:r>
            <a:r>
              <a:rPr lang="en-US" altLang="zh-CN" sz="2400" dirty="0" smtClean="0"/>
              <a:t>Diseases</a:t>
            </a:r>
          </a:p>
          <a:p>
            <a:r>
              <a:rPr kumimoji="1" lang="en-US" altLang="zh-CN" sz="2400" dirty="0" smtClean="0"/>
              <a:t>SCAN:</a:t>
            </a:r>
            <a:r>
              <a:rPr kumimoji="1" lang="zh-CN" altLang="en-US" sz="2400" dirty="0" smtClean="0"/>
              <a:t> </a:t>
            </a:r>
            <a:r>
              <a:rPr lang="en-US" altLang="zh-CN" sz="2400" dirty="0" smtClean="0"/>
              <a:t>Structure </a:t>
            </a:r>
            <a:r>
              <a:rPr lang="en-US" altLang="zh-CN" sz="2400" dirty="0"/>
              <a:t>Correcting Adversarial Network for Organ Segmentation in Chest </a:t>
            </a:r>
            <a:r>
              <a:rPr lang="en-US" altLang="zh-CN" sz="2400" dirty="0" smtClean="0"/>
              <a:t>X-rays</a:t>
            </a:r>
          </a:p>
          <a:p>
            <a:r>
              <a:rPr kumimoji="1" lang="en-US" altLang="zh-CN" sz="2400" dirty="0" smtClean="0"/>
              <a:t>FCN:</a:t>
            </a:r>
            <a:r>
              <a:rPr kumimoji="1" lang="zh-CN" altLang="en-US" sz="2400" dirty="0" smtClean="0"/>
              <a:t> </a:t>
            </a:r>
            <a:r>
              <a:rPr lang="en-US" altLang="zh-CN" sz="2400" dirty="0"/>
              <a:t>Fully convolutional networks for semantic </a:t>
            </a:r>
            <a:r>
              <a:rPr lang="en-US" altLang="zh-CN" sz="2400" dirty="0" smtClean="0"/>
              <a:t>segmentation</a:t>
            </a:r>
          </a:p>
          <a:p>
            <a:r>
              <a:rPr kumimoji="1" lang="en-US" altLang="zh-CN" sz="2400" dirty="0" err="1" smtClean="0"/>
              <a:t>Deeplab</a:t>
            </a:r>
            <a:r>
              <a:rPr kumimoji="1" lang="en-US" altLang="zh-CN" sz="2400" dirty="0" smtClean="0"/>
              <a:t>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Semantic Image Segmentation with Deep Convolutional Nets, </a:t>
            </a:r>
            <a:r>
              <a:rPr kumimoji="1" lang="en-US" altLang="zh-CN" sz="2400" dirty="0" err="1" smtClean="0"/>
              <a:t>Atrous</a:t>
            </a:r>
            <a:r>
              <a:rPr kumimoji="1" lang="en-US" altLang="zh-CN" sz="2400" dirty="0" smtClean="0"/>
              <a:t> Convolution, and Fully Connected CRFs</a:t>
            </a:r>
          </a:p>
          <a:p>
            <a:r>
              <a:rPr kumimoji="1" lang="en-US" altLang="zh-CN" sz="2400" dirty="0" smtClean="0"/>
              <a:t>GAN:</a:t>
            </a:r>
            <a:r>
              <a:rPr kumimoji="1" lang="zh-CN" altLang="en-US" sz="2400" dirty="0" smtClean="0"/>
              <a:t> </a:t>
            </a:r>
            <a:r>
              <a:rPr lang="en-US" altLang="zh-CN" sz="2400" dirty="0" smtClean="0"/>
              <a:t>Generative Adversarial Nets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19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N</a:t>
            </a:r>
            <a:r>
              <a:rPr kumimoji="1" lang="en-US" altLang="zh-CN" dirty="0" smtClean="0"/>
              <a:t>otes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err="1" smtClean="0"/>
              <a:t>Caffe</a:t>
            </a:r>
            <a:r>
              <a:rPr kumimoji="1" lang="zh-CN" altLang="en-US" sz="2400" dirty="0" smtClean="0"/>
              <a:t> 入门</a:t>
            </a:r>
            <a:endParaRPr kumimoji="1" lang="en-US" altLang="zh-CN" sz="2400" dirty="0"/>
          </a:p>
          <a:p>
            <a:pPr lvl="1"/>
            <a:r>
              <a:rPr kumimoji="1" lang="mr-IN" altLang="zh-CN" sz="2000" dirty="0" smtClean="0">
                <a:hlinkClick r:id="rId2"/>
              </a:rPr>
              <a:t>https://blog.kinpzz.com/2017/07/30/Caffe-</a:t>
            </a:r>
            <a:r>
              <a:rPr kumimoji="1" lang="zh-CN" altLang="en-US" sz="2000" dirty="0" smtClean="0">
                <a:hlinkClick r:id="rId2"/>
              </a:rPr>
              <a:t>入门</a:t>
            </a:r>
            <a:endParaRPr kumimoji="1" lang="en-US" altLang="zh-CN" sz="2000" dirty="0" smtClean="0"/>
          </a:p>
          <a:p>
            <a:r>
              <a:rPr kumimoji="1" lang="en-US" altLang="zh-CN" sz="2400" dirty="0"/>
              <a:t>[</a:t>
            </a:r>
            <a:r>
              <a:rPr kumimoji="1" lang="zh-CN" altLang="en-US" sz="2400" dirty="0" smtClean="0"/>
              <a:t>论文笔记</a:t>
            </a:r>
            <a:r>
              <a:rPr kumimoji="1" lang="en-US" altLang="zh-CN" sz="2400" dirty="0" smtClean="0"/>
              <a:t>]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ChestX-ray8</a:t>
            </a:r>
          </a:p>
          <a:p>
            <a:pPr lvl="1"/>
            <a:r>
              <a:rPr kumimoji="1" lang="zh-CN" altLang="en-US" sz="2000" dirty="0" smtClean="0"/>
              <a:t> </a:t>
            </a:r>
            <a:r>
              <a:rPr kumimoji="1" lang="en-US" altLang="zh-CN" sz="2000" dirty="0" smtClean="0">
                <a:hlinkClick r:id="rId3"/>
              </a:rPr>
              <a:t>https://blog.kinpzz.com/2017/08/02/notes-chestX-ray8/</a:t>
            </a:r>
            <a:endParaRPr kumimoji="1" lang="en-US" altLang="zh-CN" sz="2000" dirty="0" smtClean="0"/>
          </a:p>
          <a:p>
            <a:r>
              <a:rPr kumimoji="1" lang="en-US" altLang="zh-CN" sz="2400" dirty="0" smtClean="0"/>
              <a:t>[</a:t>
            </a:r>
            <a:r>
              <a:rPr kumimoji="1" lang="zh-CN" altLang="en-US" sz="2400" dirty="0" smtClean="0"/>
              <a:t>论文笔记</a:t>
            </a:r>
            <a:r>
              <a:rPr kumimoji="1" lang="en-US" altLang="zh-CN" sz="2400" dirty="0" smtClean="0"/>
              <a:t>]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SCAN</a:t>
            </a:r>
          </a:p>
          <a:p>
            <a:pPr lvl="1"/>
            <a:r>
              <a:rPr kumimoji="1" lang="en-US" altLang="zh-CN" sz="2000" dirty="0" smtClean="0">
                <a:hlinkClick r:id="rId4"/>
              </a:rPr>
              <a:t>https://blog.kinpzz.com/2017/08/09/notes-scan/</a:t>
            </a:r>
            <a:endParaRPr kumimoji="1" lang="en-US" altLang="zh-CN" sz="2000" dirty="0" smtClean="0"/>
          </a:p>
          <a:p>
            <a:r>
              <a:rPr kumimoji="1" lang="en-US" altLang="zh-CN" sz="2400" dirty="0" smtClean="0"/>
              <a:t>CS231n</a:t>
            </a:r>
            <a:r>
              <a:rPr kumimoji="1" lang="zh-CN" altLang="en-US" sz="2400" dirty="0" smtClean="0"/>
              <a:t>课程笔记</a:t>
            </a:r>
            <a:endParaRPr kumimoji="1" lang="en-US" altLang="zh-CN" sz="2400" dirty="0"/>
          </a:p>
          <a:p>
            <a:pPr lvl="1"/>
            <a:r>
              <a:rPr kumimoji="1" lang="en-US" altLang="zh-CN" sz="2000" dirty="0" smtClean="0">
                <a:hlinkClick r:id="rId5"/>
              </a:rPr>
              <a:t>https://github.com/Kinpzz/Deep-Learning-on-Medical-Image/issues/2</a:t>
            </a:r>
            <a:endParaRPr kumimoji="1" lang="en-US" altLang="zh-CN" sz="2000" dirty="0" smtClean="0"/>
          </a:p>
          <a:p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055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ChestX-ray8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Paper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C</a:t>
            </a:r>
            <a:r>
              <a:rPr kumimoji="1" lang="en-US" altLang="zh-CN" dirty="0" smtClean="0"/>
              <a:t>omprehension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11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ChestX-ray8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Introduction</a:t>
            </a:r>
          </a:p>
          <a:p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smtClean="0"/>
              <a:t>Constructing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</a:p>
          <a:p>
            <a:r>
              <a:rPr kumimoji="1" lang="en-US" altLang="zh-CN" dirty="0" smtClean="0"/>
              <a:t>Framework</a:t>
            </a:r>
          </a:p>
          <a:p>
            <a:pPr lvl="1"/>
            <a:r>
              <a:rPr kumimoji="1" lang="en-US" altLang="zh-CN" dirty="0" smtClean="0"/>
              <a:t>Model</a:t>
            </a:r>
          </a:p>
          <a:p>
            <a:pPr lvl="1"/>
            <a:r>
              <a:rPr kumimoji="1" lang="en-US" altLang="zh-CN" dirty="0" smtClean="0"/>
              <a:t>Layer</a:t>
            </a:r>
          </a:p>
          <a:p>
            <a:r>
              <a:rPr kumimoji="1" lang="en-US" altLang="zh-CN" dirty="0" smtClean="0"/>
              <a:t>Experiments</a:t>
            </a:r>
          </a:p>
          <a:p>
            <a:pPr lvl="1"/>
            <a:r>
              <a:rPr kumimoji="1" lang="en-US" altLang="zh-CN" dirty="0" smtClean="0"/>
              <a:t>CNN</a:t>
            </a:r>
          </a:p>
          <a:p>
            <a:pPr lvl="1"/>
            <a:r>
              <a:rPr kumimoji="1" lang="en-US" altLang="zh-CN" dirty="0" smtClean="0"/>
              <a:t>Performance</a:t>
            </a:r>
          </a:p>
          <a:p>
            <a:pPr lvl="1"/>
            <a:r>
              <a:rPr kumimoji="1" lang="en-US" altLang="zh-CN" dirty="0" smtClean="0"/>
              <a:t>Sample</a:t>
            </a:r>
          </a:p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2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Title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Hospital-scale </a:t>
            </a:r>
            <a:r>
              <a:rPr lang="en-US" altLang="zh-CN" dirty="0"/>
              <a:t>Chest X-ray Database and </a:t>
            </a:r>
            <a:r>
              <a:rPr lang="en-US" altLang="zh-CN" dirty="0" smtClean="0"/>
              <a:t>Benchmarks</a:t>
            </a:r>
            <a:r>
              <a:rPr lang="zh-CN" altLang="en-US" dirty="0"/>
              <a:t> </a:t>
            </a:r>
            <a:r>
              <a:rPr lang="en-US" altLang="zh-CN" dirty="0" smtClean="0"/>
              <a:t>on</a:t>
            </a:r>
            <a:br>
              <a:rPr lang="en-US" altLang="zh-CN" dirty="0" smtClean="0"/>
            </a:br>
            <a:r>
              <a:rPr lang="en-US" altLang="zh-CN" dirty="0" smtClean="0"/>
              <a:t>Weakly-Supervised</a:t>
            </a:r>
            <a:r>
              <a:rPr lang="zh-CN" altLang="en-US" dirty="0"/>
              <a:t> </a:t>
            </a:r>
            <a:r>
              <a:rPr lang="en-US" altLang="zh-CN" dirty="0" smtClean="0"/>
              <a:t>Classiﬁcation </a:t>
            </a:r>
            <a:r>
              <a:rPr lang="en-US" altLang="zh-CN" dirty="0"/>
              <a:t>and Localization of Common </a:t>
            </a:r>
            <a:r>
              <a:rPr lang="en-US" altLang="zh-CN" dirty="0" smtClean="0"/>
              <a:t>Thorax</a:t>
            </a:r>
            <a:r>
              <a:rPr lang="zh-CN" altLang="en-US" dirty="0"/>
              <a:t> </a:t>
            </a:r>
            <a:r>
              <a:rPr lang="en-US" altLang="zh-CN" dirty="0" smtClean="0"/>
              <a:t>Diseases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Keyword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Weakly-Supervised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Multi-labels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localization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Hospital-scale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X-ray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NLP)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Background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tremendous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X-ray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reports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hospital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PACS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 smtClean="0"/>
              <a:t>Related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small-to-middle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dirty="0"/>
              <a:t>P</a:t>
            </a:r>
            <a:r>
              <a:rPr kumimoji="1" lang="en-US" altLang="zh-CN" dirty="0" smtClean="0"/>
              <a:t>athology labels cannot be obtained through crowd-sourcing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721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Dataset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76770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/>
              <a:t>ChestX-ray8</a:t>
            </a:r>
          </a:p>
          <a:p>
            <a:r>
              <a:rPr kumimoji="1" lang="en-US" altLang="zh-CN" sz="2400" dirty="0" smtClean="0"/>
              <a:t>108,948 frontal-view X-rays</a:t>
            </a:r>
          </a:p>
          <a:p>
            <a:r>
              <a:rPr kumimoji="1" lang="en-US" altLang="zh-CN" sz="2400" dirty="0" smtClean="0"/>
              <a:t>32,717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unique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patients</a:t>
            </a:r>
          </a:p>
          <a:p>
            <a:r>
              <a:rPr kumimoji="1" lang="en-US" altLang="zh-CN" sz="2400" dirty="0" smtClean="0"/>
              <a:t>8 thoracic pathologies</a:t>
            </a:r>
          </a:p>
          <a:p>
            <a:pPr lvl="1"/>
            <a:r>
              <a:rPr lang="en-US" altLang="zh-CN" sz="2000" dirty="0"/>
              <a:t>Atelectasis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肺不张）</a:t>
            </a:r>
            <a:endParaRPr lang="zh-CN" altLang="en-US" sz="2000" dirty="0"/>
          </a:p>
          <a:p>
            <a:pPr lvl="1"/>
            <a:r>
              <a:rPr lang="en-US" altLang="zh-CN" sz="2000" dirty="0"/>
              <a:t>Cardiomegaly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心肥大）</a:t>
            </a:r>
            <a:endParaRPr lang="zh-CN" altLang="en-US" sz="2000" dirty="0"/>
          </a:p>
          <a:p>
            <a:pPr lvl="1"/>
            <a:r>
              <a:rPr lang="en-US" altLang="zh-CN" sz="2000" dirty="0"/>
              <a:t>Effusion</a:t>
            </a:r>
            <a:r>
              <a:rPr lang="zh-CN" altLang="en-US" sz="2000" dirty="0"/>
              <a:t>（积液）</a:t>
            </a:r>
          </a:p>
          <a:p>
            <a:pPr lvl="1"/>
            <a:r>
              <a:rPr lang="en-US" altLang="zh-CN" sz="2000" dirty="0"/>
              <a:t>Infiltration</a:t>
            </a:r>
            <a:r>
              <a:rPr lang="zh-CN" altLang="en-US" sz="2000" dirty="0"/>
              <a:t>（浸润）</a:t>
            </a:r>
          </a:p>
          <a:p>
            <a:pPr lvl="1"/>
            <a:r>
              <a:rPr lang="en-US" altLang="zh-CN" sz="2000" dirty="0"/>
              <a:t>Mass</a:t>
            </a:r>
            <a:r>
              <a:rPr lang="zh-CN" altLang="en-US" sz="2000" dirty="0"/>
              <a:t>（肿块）</a:t>
            </a:r>
          </a:p>
          <a:p>
            <a:pPr lvl="1"/>
            <a:r>
              <a:rPr lang="en-US" altLang="zh-CN" sz="2000" dirty="0"/>
              <a:t>Nodule</a:t>
            </a:r>
            <a:r>
              <a:rPr lang="zh-CN" altLang="en-US" sz="2000" dirty="0"/>
              <a:t>（结节）</a:t>
            </a:r>
          </a:p>
          <a:p>
            <a:pPr lvl="1"/>
            <a:r>
              <a:rPr lang="en-US" altLang="zh-CN" sz="2000" dirty="0"/>
              <a:t>Pneumonia</a:t>
            </a:r>
            <a:r>
              <a:rPr lang="zh-CN" altLang="en-US" sz="2000" dirty="0"/>
              <a:t>（肺炎）</a:t>
            </a:r>
          </a:p>
          <a:p>
            <a:pPr lvl="1"/>
            <a:r>
              <a:rPr lang="en-US" altLang="zh-CN" sz="2000" dirty="0"/>
              <a:t>Pneumothorax</a:t>
            </a:r>
            <a:r>
              <a:rPr lang="zh-CN" altLang="en-US" sz="2000" dirty="0"/>
              <a:t>（气胸）</a:t>
            </a:r>
          </a:p>
          <a:p>
            <a:pPr lvl="1"/>
            <a:endParaRPr kumimoji="1"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10" y="1690688"/>
            <a:ext cx="6318518" cy="43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4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1357</Words>
  <Application>Microsoft Macintosh PowerPoint</Application>
  <PresentationFormat>宽屏</PresentationFormat>
  <Paragraphs>264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Arial</vt:lpstr>
      <vt:lpstr>Cambria Math</vt:lpstr>
      <vt:lpstr>DengXian</vt:lpstr>
      <vt:lpstr>DengXian Light</vt:lpstr>
      <vt:lpstr>Mangal</vt:lpstr>
      <vt:lpstr>Office 主题</vt:lpstr>
      <vt:lpstr>Deep Learning Learning Report</vt:lpstr>
      <vt:lpstr>Overview</vt:lpstr>
      <vt:lpstr>Learning Content</vt:lpstr>
      <vt:lpstr>Paper List</vt:lpstr>
      <vt:lpstr>Blog &amp; Notes</vt:lpstr>
      <vt:lpstr>ChestX-ray8</vt:lpstr>
      <vt:lpstr>ChestX-ray8</vt:lpstr>
      <vt:lpstr>Introduction</vt:lpstr>
      <vt:lpstr>Dataset</vt:lpstr>
      <vt:lpstr>Constructing Database</vt:lpstr>
      <vt:lpstr>Unified DCNN Framework</vt:lpstr>
      <vt:lpstr>Layer</vt:lpstr>
      <vt:lpstr>Layer</vt:lpstr>
      <vt:lpstr>Layer</vt:lpstr>
      <vt:lpstr>B-Box</vt:lpstr>
      <vt:lpstr>Experiment</vt:lpstr>
      <vt:lpstr>Performance</vt:lpstr>
      <vt:lpstr>Performance</vt:lpstr>
      <vt:lpstr>Performance</vt:lpstr>
      <vt:lpstr>Sample</vt:lpstr>
      <vt:lpstr>Conclusion</vt:lpstr>
      <vt:lpstr>SCAN</vt:lpstr>
      <vt:lpstr>SCAN</vt:lpstr>
      <vt:lpstr>Introduction</vt:lpstr>
      <vt:lpstr>Structure Correcting Adversarial Network</vt:lpstr>
      <vt:lpstr>Training Objectives</vt:lpstr>
      <vt:lpstr>Training Objectives</vt:lpstr>
      <vt:lpstr>Segmentation Network</vt:lpstr>
      <vt:lpstr>Critic Network</vt:lpstr>
      <vt:lpstr>Experiments</vt:lpstr>
      <vt:lpstr>Dataset</vt:lpstr>
      <vt:lpstr>Processing</vt:lpstr>
      <vt:lpstr>Performance</vt:lpstr>
      <vt:lpstr>Performance</vt:lpstr>
      <vt:lpstr>Performance</vt:lpstr>
      <vt:lpstr>Performance</vt:lpstr>
      <vt:lpstr>Conclusion</vt:lpstr>
      <vt:lpstr>Thanks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Learning Report</dc:title>
  <dc:creator> </dc:creator>
  <cp:lastModifiedBy> </cp:lastModifiedBy>
  <cp:revision>156</cp:revision>
  <dcterms:created xsi:type="dcterms:W3CDTF">2017-08-12T05:10:01Z</dcterms:created>
  <dcterms:modified xsi:type="dcterms:W3CDTF">2017-08-13T14:08:10Z</dcterms:modified>
</cp:coreProperties>
</file>